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434" r:id="rId2"/>
    <p:sldId id="417" r:id="rId3"/>
    <p:sldId id="416" r:id="rId4"/>
    <p:sldId id="418" r:id="rId5"/>
    <p:sldId id="419" r:id="rId6"/>
    <p:sldId id="420" r:id="rId7"/>
    <p:sldId id="423" r:id="rId8"/>
    <p:sldId id="424" r:id="rId9"/>
    <p:sldId id="425" r:id="rId10"/>
    <p:sldId id="426" r:id="rId11"/>
    <p:sldId id="427" r:id="rId12"/>
    <p:sldId id="428" r:id="rId13"/>
    <p:sldId id="429" r:id="rId14"/>
    <p:sldId id="430" r:id="rId15"/>
    <p:sldId id="431" r:id="rId16"/>
    <p:sldId id="432" r:id="rId17"/>
    <p:sldId id="433" r:id="rId18"/>
    <p:sldId id="435" r:id="rId19"/>
  </p:sldIdLst>
  <p:sldSz cx="9144000" cy="6858000" type="screen4x3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58" d="100"/>
          <a:sy n="58" d="100"/>
        </p:scale>
        <p:origin x="67" y="77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4/6/2016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26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EC466-EC37-42C9-BD52-B36A7421C056}" type="datetime1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D30BDB-89D2-46B3-A9A2-F4546DFA9E48}" type="datetime1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BC82B2-699B-4CF0-A903-602E0A5F8608}" type="datetime1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B9189C-984B-491E-9A62-C3A61B07B339}" type="datetime1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CA2174-2CE0-4E27-B8EA-75DC99375EA3}" type="datetime1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076699-AAEF-435C-82FA-1621DDE2496F}" type="datetime1">
              <a:rPr lang="en-US" smtClean="0"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3ADB40-2AAB-42C6-8D77-70EF364F8D18}" type="datetime1">
              <a:rPr lang="en-US" smtClean="0"/>
              <a:t>4/6/2016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061FD8-F679-4913-9626-FED75C1569FC}" type="datetime1">
              <a:rPr lang="en-US" smtClean="0"/>
              <a:t>4/6/2016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855535-5CA9-4030-AD67-1D7EB0A1DDE6}" type="datetime1">
              <a:rPr lang="en-US" smtClean="0"/>
              <a:t>4/6/2016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C334C3-E02E-4007-A6DE-BE39A424DCE0}" type="datetime1">
              <a:rPr lang="en-US" smtClean="0"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F5209-E5BD-4440-B4AB-FB4FC649D5A4}" type="datetime1">
              <a:rPr lang="en-US" smtClean="0"/>
              <a:t>4/6/2016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9DBDC-660D-4C6C-B62F-EAC7B42B1FD7}" type="datetime1">
              <a:rPr lang="en-US" smtClean="0"/>
              <a:t>4/6/2016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7" name="Acrobat Document" r:id="rId5" imgW="4790808" imgH="6162472" progId="AcroExch.Document.7">
                  <p:embed/>
                </p:oleObj>
              </mc:Choice>
              <mc:Fallback>
                <p:oleObj name="Acrobat Document" r:id="rId5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212931" y="337930"/>
            <a:ext cx="685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4d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Execution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914587" y="2741824"/>
            <a:ext cx="4525181" cy="1738649"/>
            <a:chOff x="2206882" y="2780545"/>
            <a:chExt cx="4525181" cy="1738649"/>
          </a:xfrm>
        </p:grpSpPr>
        <p:grpSp>
          <p:nvGrpSpPr>
            <p:cNvPr id="21" name="Group 20"/>
            <p:cNvGrpSpPr/>
            <p:nvPr/>
          </p:nvGrpSpPr>
          <p:grpSpPr>
            <a:xfrm>
              <a:off x="2206882" y="2801494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" name="Straight Arrow Connector 30"/>
            <p:cNvCxnSpPr/>
            <p:nvPr/>
          </p:nvCxnSpPr>
          <p:spPr>
            <a:xfrm>
              <a:off x="2740282" y="300495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464202" y="3226253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4170317" y="2780545"/>
              <a:ext cx="533400" cy="440323"/>
              <a:chOff x="6858000" y="1998077"/>
              <a:chExt cx="533400" cy="440323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>
              <a:off x="4703717" y="2984004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35"/>
            <p:cNvGrpSpPr/>
            <p:nvPr/>
          </p:nvGrpSpPr>
          <p:grpSpPr>
            <a:xfrm>
              <a:off x="6164520" y="2785930"/>
              <a:ext cx="533400" cy="440323"/>
              <a:chOff x="6858000" y="1998077"/>
              <a:chExt cx="533400" cy="440323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6197502" y="4043376"/>
              <a:ext cx="534561" cy="440323"/>
              <a:chOff x="6858000" y="1998077"/>
              <a:chExt cx="534561" cy="440323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973857" y="203357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10</a:t>
                </a:r>
                <a:endParaRPr lang="en-US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" name="Straight Arrow Connector 43"/>
            <p:cNvCxnSpPr/>
            <p:nvPr/>
          </p:nvCxnSpPr>
          <p:spPr>
            <a:xfrm>
              <a:off x="4725400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/>
            <p:cNvGrpSpPr/>
            <p:nvPr/>
          </p:nvGrpSpPr>
          <p:grpSpPr>
            <a:xfrm>
              <a:off x="4212384" y="4043376"/>
              <a:ext cx="533400" cy="440323"/>
              <a:chOff x="6858000" y="1998077"/>
              <a:chExt cx="533400" cy="440323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Arrow Connector 47"/>
            <p:cNvCxnSpPr/>
            <p:nvPr/>
          </p:nvCxnSpPr>
          <p:spPr>
            <a:xfrm>
              <a:off x="2740282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Group 48"/>
            <p:cNvGrpSpPr/>
            <p:nvPr/>
          </p:nvGrpSpPr>
          <p:grpSpPr>
            <a:xfrm>
              <a:off x="2206882" y="4078871"/>
              <a:ext cx="533400" cy="440323"/>
              <a:chOff x="6858000" y="1998077"/>
              <a:chExt cx="533400" cy="440323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Arrow Connector 51"/>
            <p:cNvCxnSpPr>
              <a:stCxn id="23" idx="4"/>
              <a:endCxn id="51" idx="0"/>
            </p:cNvCxnSpPr>
            <p:nvPr/>
          </p:nvCxnSpPr>
          <p:spPr>
            <a:xfrm>
              <a:off x="2473582" y="3241817"/>
              <a:ext cx="0" cy="837054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3" name="TextBox 32"/>
          <p:cNvSpPr txBox="1"/>
          <p:nvPr/>
        </p:nvSpPr>
        <p:spPr>
          <a:xfrm>
            <a:off x="826863" y="2231146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id=10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5260264" y="34114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1855925" y="4266116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671184" y="341142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3" name="TextBox 72"/>
          <p:cNvSpPr txBox="1"/>
          <p:nvPr/>
        </p:nvSpPr>
        <p:spPr>
          <a:xfrm>
            <a:off x="1777585" y="2529559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3791609" y="257810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4059470" y="429580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87" name="TextBox 86"/>
          <p:cNvSpPr txBox="1"/>
          <p:nvPr/>
        </p:nvSpPr>
        <p:spPr>
          <a:xfrm>
            <a:off x="606410" y="5033745"/>
            <a:ext cx="78414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If first message from left neighbor equals id, stop and become the leader!</a:t>
            </a:r>
            <a:endParaRPr lang="en-US" sz="2000" dirty="0"/>
          </a:p>
        </p:txBody>
      </p:sp>
      <p:grpSp>
        <p:nvGrpSpPr>
          <p:cNvPr id="83" name="Group 82"/>
          <p:cNvGrpSpPr/>
          <p:nvPr/>
        </p:nvGrpSpPr>
        <p:grpSpPr>
          <a:xfrm>
            <a:off x="7086600" y="3124200"/>
            <a:ext cx="838199" cy="914400"/>
            <a:chOff x="6019800" y="838200"/>
            <a:chExt cx="838199" cy="914400"/>
          </a:xfrm>
        </p:grpSpPr>
        <p:sp>
          <p:nvSpPr>
            <p:cNvPr id="81" name="Arc 80"/>
            <p:cNvSpPr/>
            <p:nvPr/>
          </p:nvSpPr>
          <p:spPr>
            <a:xfrm>
              <a:off x="6172200" y="83820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4" name="Group 89"/>
            <p:cNvGrpSpPr/>
            <p:nvPr/>
          </p:nvGrpSpPr>
          <p:grpSpPr>
            <a:xfrm>
              <a:off x="6019800" y="1240149"/>
              <a:ext cx="838199" cy="440323"/>
              <a:chOff x="6812933" y="1998077"/>
              <a:chExt cx="838199" cy="440323"/>
            </a:xfrm>
          </p:grpSpPr>
          <p:sp>
            <p:nvSpPr>
              <p:cNvPr id="79" name="TextBox 78"/>
              <p:cNvSpPr txBox="1"/>
              <p:nvPr/>
            </p:nvSpPr>
            <p:spPr>
              <a:xfrm>
                <a:off x="6812933" y="2009753"/>
                <a:ext cx="81144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3  5 10</a:t>
                </a:r>
                <a:endParaRPr lang="en-US" dirty="0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6857999" y="1998077"/>
                <a:ext cx="793133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0" name="Group 94"/>
            <p:cNvGrpSpPr/>
            <p:nvPr/>
          </p:nvGrpSpPr>
          <p:grpSpPr>
            <a:xfrm>
              <a:off x="6324600" y="1295400"/>
              <a:ext cx="152400" cy="228600"/>
              <a:chOff x="6934200" y="1600200"/>
              <a:chExt cx="152400" cy="228600"/>
            </a:xfrm>
          </p:grpSpPr>
          <p:cxnSp>
            <p:nvCxnSpPr>
              <p:cNvPr id="70" name="Straight Connector 69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Straight Connector 70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2" name="Group 95"/>
            <p:cNvGrpSpPr/>
            <p:nvPr/>
          </p:nvGrpSpPr>
          <p:grpSpPr>
            <a:xfrm>
              <a:off x="6096000" y="1328025"/>
              <a:ext cx="152400" cy="228600"/>
              <a:chOff x="6934200" y="1600200"/>
              <a:chExt cx="152400" cy="228600"/>
            </a:xfrm>
          </p:grpSpPr>
          <p:cxnSp>
            <p:nvCxnSpPr>
              <p:cNvPr id="68" name="Straight Connector 67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9" name="Straight Connector 68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3" name="Group 5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4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154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61" grpId="0"/>
      <p:bldP spid="63" grpId="0"/>
      <p:bldP spid="64" grpId="0"/>
      <p:bldP spid="73" grpId="0"/>
      <p:bldP spid="74" grpId="0"/>
      <p:bldP spid="76" grpId="0"/>
      <p:bldP spid="8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Algorithm Properties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838200"/>
            <a:ext cx="9120116" cy="5280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Actual execution proceeds asynchronously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Messages are processed at arbitrary times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Different processes may be executing different “phases”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process that becomes leader does not have highest (original) identifier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each phase, each process sends only 2 messages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Among processes active during a phase, if a process continues to next phase as active, then its left neighbor cannot stay active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(why?)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At least one and at most half processes continue to next phase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Construct scenarios for these two extremes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a ring of N processes, at most (log N) phases, so a total of  O(N log N) messages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Matching lower bound: Cannot solve leader election in a ring while exchanging fewer messages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6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Unreliable FIFO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4191000"/>
            <a:ext cx="8382000" cy="685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Models a link that may lose messages and/or duplicate messages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37643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49272" y="2427596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799" y="1920374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995437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18694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1651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(in, x)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33000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 x)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26139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29436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B3: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Front(x)</a:t>
            </a:r>
            <a:endParaRPr lang="en-US" sz="1600" dirty="0"/>
          </a:p>
        </p:txBody>
      </p:sp>
      <p:sp>
        <p:nvSpPr>
          <p:cNvPr id="30" name="Content Placeholder 3"/>
          <p:cNvSpPr txBox="1">
            <a:spLocks/>
          </p:cNvSpPr>
          <p:nvPr/>
        </p:nvSpPr>
        <p:spPr>
          <a:xfrm>
            <a:off x="304800" y="5125302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How to implement a reliable FIFO link using unreliable ones?</a:t>
            </a:r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9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Reliable Transmission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552375"/>
            <a:ext cx="8991600" cy="2590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Design Asynchronous processes S and R so that the sequence of messages received on the channel in coincides with the sequence of messages delivered on the channel out</a:t>
            </a:r>
          </a:p>
        </p:txBody>
      </p:sp>
      <p:sp>
        <p:nvSpPr>
          <p:cNvPr id="29" name="Rectangle 28"/>
          <p:cNvSpPr/>
          <p:nvPr/>
        </p:nvSpPr>
        <p:spPr>
          <a:xfrm>
            <a:off x="2301480" y="1502904"/>
            <a:ext cx="4724400" cy="20763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>
            <a:endCxn id="16" idx="1"/>
          </p:cNvCxnSpPr>
          <p:nvPr/>
        </p:nvCxnSpPr>
        <p:spPr>
          <a:xfrm flipV="1">
            <a:off x="1371600" y="2563248"/>
            <a:ext cx="1066800" cy="2755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219200" y="2133600"/>
            <a:ext cx="958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 in</a:t>
            </a:r>
            <a:endParaRPr lang="en-US" dirty="0"/>
          </a:p>
        </p:txBody>
      </p:sp>
      <p:cxnSp>
        <p:nvCxnSpPr>
          <p:cNvPr id="30" name="Straight Arrow Connector 29"/>
          <p:cNvCxnSpPr>
            <a:stCxn id="26" idx="3"/>
          </p:cNvCxnSpPr>
          <p:nvPr/>
        </p:nvCxnSpPr>
        <p:spPr>
          <a:xfrm>
            <a:off x="6918720" y="2639448"/>
            <a:ext cx="908860" cy="62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031418" y="2198625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out</a:t>
            </a:r>
            <a:endParaRPr 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3962400" y="2133600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UnrelFIFO1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505200" y="1905000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x1</a:t>
            </a:r>
            <a:endParaRPr lang="en-US" sz="2000" dirty="0"/>
          </a:p>
        </p:txBody>
      </p:sp>
      <p:sp>
        <p:nvSpPr>
          <p:cNvPr id="15" name="TextBox 14"/>
          <p:cNvSpPr txBox="1"/>
          <p:nvPr/>
        </p:nvSpPr>
        <p:spPr>
          <a:xfrm>
            <a:off x="3962400" y="2743200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UnrelFIFO2</a:t>
            </a:r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2438400" y="1828800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/>
          <p:cNvSpPr/>
          <p:nvPr/>
        </p:nvSpPr>
        <p:spPr>
          <a:xfrm>
            <a:off x="5867400" y="1905000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Arrow Connector 30"/>
          <p:cNvCxnSpPr/>
          <p:nvPr/>
        </p:nvCxnSpPr>
        <p:spPr>
          <a:xfrm>
            <a:off x="5410200" y="2286000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/>
          <p:nvPr/>
        </p:nvCxnSpPr>
        <p:spPr>
          <a:xfrm>
            <a:off x="3505200" y="2362200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5410200" y="2971800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>
            <a:off x="3505200" y="2971800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5410200" y="19050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y1</a:t>
            </a:r>
            <a:endParaRPr lang="en-US" sz="2000" dirty="0"/>
          </a:p>
        </p:txBody>
      </p:sp>
      <p:sp>
        <p:nvSpPr>
          <p:cNvPr id="40" name="TextBox 39"/>
          <p:cNvSpPr txBox="1"/>
          <p:nvPr/>
        </p:nvSpPr>
        <p:spPr>
          <a:xfrm>
            <a:off x="3505200" y="3048000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x2</a:t>
            </a:r>
            <a:endParaRPr lang="en-US" sz="2000" dirty="0"/>
          </a:p>
        </p:txBody>
      </p:sp>
      <p:sp>
        <p:nvSpPr>
          <p:cNvPr id="41" name="TextBox 40"/>
          <p:cNvSpPr txBox="1"/>
          <p:nvPr/>
        </p:nvSpPr>
        <p:spPr>
          <a:xfrm>
            <a:off x="5410200" y="29718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y2</a:t>
            </a:r>
            <a:endParaRPr lang="en-US" sz="2000" dirty="0"/>
          </a:p>
        </p:txBody>
      </p:sp>
      <p:sp>
        <p:nvSpPr>
          <p:cNvPr id="43" name="TextBox 42"/>
          <p:cNvSpPr txBox="1"/>
          <p:nvPr/>
        </p:nvSpPr>
        <p:spPr>
          <a:xfrm>
            <a:off x="6172200" y="24384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</a:t>
            </a:r>
            <a:endParaRPr lang="en-US" sz="2000" dirty="0"/>
          </a:p>
        </p:txBody>
      </p:sp>
      <p:sp>
        <p:nvSpPr>
          <p:cNvPr id="44" name="TextBox 43"/>
          <p:cNvSpPr txBox="1"/>
          <p:nvPr/>
        </p:nvSpPr>
        <p:spPr>
          <a:xfrm>
            <a:off x="2667000" y="2438400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</a:t>
            </a:r>
            <a:endParaRPr lang="en-US" sz="20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1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91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Alternating Bit Protocol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-36394" y="908713"/>
            <a:ext cx="9120116" cy="528081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can the sender S be sure that receiver R got a copy of the message in presence of message losses?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 must repeatedly send a message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 must send back an acknowledgement, and do so repeatedly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can the receiver R distinguish between a duplicated/repeated copy and a fresh message?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Each message must be tagged with “extra” bits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Alternating bit protocol: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Key insight: Tagging each message as well as acknowledgement with a single bit suffices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Both S and R keep a local tag bit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 tag of incoming message matches with the local tag, message is considered “fresh”, and local tag is toggled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3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Sender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37643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981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08327" y="1473978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995437"/>
            <a:ext cx="13603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(</a:t>
            </a:r>
            <a:r>
              <a:rPr lang="en-US" sz="1600" dirty="0" err="1" smtClean="0"/>
              <a:t>msg</a:t>
            </a:r>
            <a:r>
              <a:rPr lang="en-US" sz="1600" dirty="0" smtClean="0"/>
              <a:t>, </a:t>
            </a:r>
            <a:r>
              <a:rPr lang="en-US" sz="1600" dirty="0" err="1" smtClean="0"/>
              <a:t>bool</a:t>
            </a:r>
            <a:r>
              <a:rPr lang="en-US" sz="1600" dirty="0" smtClean="0"/>
              <a:t>) x1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3003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 := null; </a:t>
            </a:r>
            <a:r>
              <a:rPr lang="en-US" sz="1600" dirty="0" err="1" smtClean="0"/>
              <a:t>bool</a:t>
            </a:r>
            <a:r>
              <a:rPr lang="en-US" sz="1600" dirty="0" smtClean="0"/>
              <a:t> tag := 1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1651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(in, x)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3125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x1 := (Front(x), tag)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01537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C: if [ x2 == tag &amp; ~Empty(x) ]</a:t>
            </a:r>
          </a:p>
          <a:p>
            <a:r>
              <a:rPr lang="en-US" sz="1600" dirty="0" smtClean="0"/>
              <a:t>     then { tag := ~tag;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(x) }</a:t>
            </a:r>
            <a:endParaRPr lang="en-US" sz="1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1828800" y="3124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808327" y="2616978"/>
            <a:ext cx="7954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</a:t>
            </a:r>
            <a:endParaRPr lang="en-US" sz="1600" dirty="0"/>
          </a:p>
        </p:txBody>
      </p:sp>
      <p:sp>
        <p:nvSpPr>
          <p:cNvPr id="22" name="Content Placeholder 3"/>
          <p:cNvSpPr>
            <a:spLocks noGrp="1"/>
          </p:cNvSpPr>
          <p:nvPr>
            <p:ph idx="1"/>
          </p:nvPr>
        </p:nvSpPr>
        <p:spPr>
          <a:xfrm>
            <a:off x="152400" y="3886200"/>
            <a:ext cx="8382000" cy="685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Task A: Store incoming messages in queue x</a:t>
            </a:r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152400" y="4495800"/>
            <a:ext cx="88392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B: Transmit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message at front of queue x tagged with local tag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baseline="0" dirty="0" smtClean="0">
                <a:latin typeface="Comic Sans MS" pitchFamily="66" charset="0"/>
              </a:rPr>
              <a:t>	Do</a:t>
            </a:r>
            <a:r>
              <a:rPr lang="en-US" sz="2000" dirty="0" smtClean="0">
                <a:latin typeface="Comic Sans MS" pitchFamily="66" charset="0"/>
              </a:rPr>
              <a:t> not remove the message: this ensures it is transmitted repeatedly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5334000"/>
            <a:ext cx="83820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C: If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1200" cap="none" spc="0" normalizeH="0" noProof="0" dirty="0" err="1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ack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matches tag, then message successfully delivered; so remove it from x, and flip tag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6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18" grpId="0"/>
      <p:bldP spid="24" grpId="0"/>
      <p:bldP spid="25" grpId="0"/>
      <p:bldP spid="22" grpId="0" build="p"/>
      <p:bldP spid="29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Receiver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2438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143000" y="1981200"/>
            <a:ext cx="141166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(</a:t>
            </a:r>
            <a:r>
              <a:rPr lang="en-US" sz="1600" dirty="0" err="1" smtClean="0"/>
              <a:t>msg</a:t>
            </a:r>
            <a:r>
              <a:rPr lang="en-US" sz="1600" dirty="0" smtClean="0"/>
              <a:t>, </a:t>
            </a:r>
            <a:r>
              <a:rPr lang="en-US" sz="1600" dirty="0" err="1" smtClean="0"/>
              <a:t>bool</a:t>
            </a:r>
            <a:r>
              <a:rPr lang="en-US" sz="1600" dirty="0" smtClean="0"/>
              <a:t>)  y1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6764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300345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y := null; </a:t>
            </a:r>
            <a:r>
              <a:rPr lang="en-US" sz="1600" dirty="0" err="1" smtClean="0"/>
              <a:t>bool</a:t>
            </a:r>
            <a:r>
              <a:rPr lang="en-US" sz="1600" dirty="0" smtClean="0"/>
              <a:t> tag := 0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31076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 ~Empty(y) </a:t>
            </a:r>
            <a:r>
              <a:rPr lang="en-US" sz="1600" dirty="0" smtClean="0">
                <a:sym typeface="Wingdings" pitchFamily="2" charset="2"/>
              </a:rPr>
              <a:t> out := </a:t>
            </a:r>
            <a:r>
              <a:rPr lang="en-US" sz="1600" dirty="0" err="1" smtClean="0">
                <a:sym typeface="Wingdings" pitchFamily="2" charset="2"/>
              </a:rPr>
              <a:t>De</a:t>
            </a:r>
            <a:r>
              <a:rPr lang="en-US" sz="1600" dirty="0" err="1" smtClean="0"/>
              <a:t>queue</a:t>
            </a:r>
            <a:r>
              <a:rPr lang="en-US" sz="1600" dirty="0" smtClean="0"/>
              <a:t>(y)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10622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B:  y2 ! tag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4296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C: if  Second(y1) != tag then</a:t>
            </a:r>
          </a:p>
          <a:p>
            <a:r>
              <a:rPr lang="en-US" sz="1600" dirty="0" smtClean="0"/>
              <a:t>     { tag := ~tag;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(First(y1), y) }</a:t>
            </a:r>
            <a:endParaRPr lang="en-US" sz="1600" dirty="0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6553200" y="3124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6532727" y="2616978"/>
            <a:ext cx="8002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y2</a:t>
            </a:r>
            <a:endParaRPr lang="en-US" sz="1600" dirty="0"/>
          </a:p>
        </p:txBody>
      </p:sp>
      <p:sp>
        <p:nvSpPr>
          <p:cNvPr id="22" name="Content Placeholder 3"/>
          <p:cNvSpPr>
            <a:spLocks noGrp="1"/>
          </p:cNvSpPr>
          <p:nvPr>
            <p:ph idx="1"/>
          </p:nvPr>
        </p:nvSpPr>
        <p:spPr>
          <a:xfrm>
            <a:off x="152400" y="3886200"/>
            <a:ext cx="8382000" cy="6858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Task A: Transmit outgoing messages from queue y to output channel</a:t>
            </a:r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152400" y="4572000"/>
            <a:ext cx="88392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B: Transmit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local tag as 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acknowledgement on channel y2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baseline="0" dirty="0" smtClean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Note: Same </a:t>
            </a:r>
            <a:r>
              <a:rPr lang="en-US" sz="2000" dirty="0" err="1" smtClean="0">
                <a:latin typeface="Comic Sans MS" pitchFamily="66" charset="0"/>
              </a:rPr>
              <a:t>ack</a:t>
            </a:r>
            <a:r>
              <a:rPr lang="en-US" sz="2000" dirty="0" smtClean="0">
                <a:latin typeface="Comic Sans MS" pitchFamily="66" charset="0"/>
              </a:rPr>
              <a:t> is potentially transmitted repeatedly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152400" y="5410200"/>
            <a:ext cx="83820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Task C: If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tag of incoming message matches  local tag, then message is new; so add it </a:t>
            </a:r>
            <a:r>
              <a:rPr lang="en-US" sz="2000" dirty="0" smtClean="0">
                <a:latin typeface="Comic Sans MS" pitchFamily="66" charset="0"/>
              </a:rPr>
              <a:t>y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and flip tag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8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18" grpId="0"/>
      <p:bldP spid="24" grpId="0"/>
      <p:bldP spid="25" grpId="0"/>
      <p:bldP spid="22" grpId="0" build="p"/>
      <p:bldP spid="29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Sample Execution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3884" y="533400"/>
            <a:ext cx="9120116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Initially S.tag =1 and R.tag=0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S receives a message m to be delivered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 repeatedly sends (m,1) over unreliable link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Eventually, R gets at least one, maybe multiple, copies of (m,1)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Meanwhile, R is sending 0, possibly multiple times, as acknowledgement, but all these </a:t>
            </a:r>
            <a:r>
              <a:rPr lang="en-US" sz="2000" dirty="0" err="1" smtClean="0">
                <a:latin typeface="Comic Sans MS" pitchFamily="66" charset="0"/>
              </a:rPr>
              <a:t>acks</a:t>
            </a:r>
            <a:r>
              <a:rPr lang="en-US" sz="2000" dirty="0" smtClean="0">
                <a:latin typeface="Comic Sans MS" pitchFamily="66" charset="0"/>
              </a:rPr>
              <a:t> are simply ignored by 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R gets (m,1) the first time, it stores m in queue y (and this message will then eventually be transmitted on out), and sets tag to 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Duplicate versions of (m,1) are ignored by 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 repeatedly send the acknowledgment 1 over unreliable link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Eventually, S gets at least one </a:t>
            </a:r>
            <a:r>
              <a:rPr lang="en-US" sz="2000" dirty="0" err="1" smtClean="0">
                <a:latin typeface="Comic Sans MS" pitchFamily="66" charset="0"/>
              </a:rPr>
              <a:t>ack</a:t>
            </a:r>
            <a:r>
              <a:rPr lang="en-US" sz="2000" dirty="0" smtClean="0">
                <a:latin typeface="Comic Sans MS" pitchFamily="66" charset="0"/>
              </a:rPr>
              <a:t> = 1, and then, it removes m from input queue, and sets its tag to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Duplicate versions of </a:t>
            </a:r>
            <a:r>
              <a:rPr lang="en-US" sz="2000" dirty="0" err="1" smtClean="0">
                <a:latin typeface="Comic Sans MS" pitchFamily="66" charset="0"/>
              </a:rPr>
              <a:t>ack</a:t>
            </a:r>
            <a:r>
              <a:rPr lang="en-US" sz="2000" dirty="0" smtClean="0">
                <a:latin typeface="Comic Sans MS" pitchFamily="66" charset="0"/>
              </a:rPr>
              <a:t>=1 are ignored by 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Messages received as input are queued up in x, and S will now repeat the whole cycle by sending next message m’ along with tag 0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1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ABP Variations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276600"/>
            <a:ext cx="9120116" cy="2819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unreliable link can lose messages, but is guaranteed not to duplicate a message, can we simplify the protocol?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unreliable link can also reorder messages (in addition to losing and duplicating messages), how should we modify the protocol to ensure reliable transmission?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3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3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8" name="Rectangle 7"/>
          <p:cNvSpPr/>
          <p:nvPr/>
        </p:nvSpPr>
        <p:spPr>
          <a:xfrm>
            <a:off x="2362200" y="1143000"/>
            <a:ext cx="4724400" cy="20763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endCxn id="19" idx="1"/>
          </p:cNvCxnSpPr>
          <p:nvPr/>
        </p:nvCxnSpPr>
        <p:spPr>
          <a:xfrm flipV="1">
            <a:off x="1432320" y="2203344"/>
            <a:ext cx="1066800" cy="2755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1279920" y="1773696"/>
            <a:ext cx="958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 in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20" idx="3"/>
          </p:cNvCxnSpPr>
          <p:nvPr/>
        </p:nvCxnSpPr>
        <p:spPr>
          <a:xfrm>
            <a:off x="6979440" y="2279544"/>
            <a:ext cx="908860" cy="621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092138" y="1838721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out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4023120" y="1773696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UnrelFIFO1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565920" y="1545096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x1</a:t>
            </a:r>
            <a:endParaRPr lang="en-US" sz="2000" dirty="0"/>
          </a:p>
        </p:txBody>
      </p:sp>
      <p:sp>
        <p:nvSpPr>
          <p:cNvPr id="18" name="TextBox 17"/>
          <p:cNvSpPr txBox="1"/>
          <p:nvPr/>
        </p:nvSpPr>
        <p:spPr>
          <a:xfrm>
            <a:off x="4023120" y="2383296"/>
            <a:ext cx="1447800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/>
              <a:t>UnrelFIFO2</a:t>
            </a:r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2499120" y="1468896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>
            <a:off x="5928120" y="1545096"/>
            <a:ext cx="1051320" cy="146889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5470920" y="1926096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>
            <a:off x="3565920" y="2002296"/>
            <a:ext cx="457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5470920" y="2611896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3565920" y="2611896"/>
            <a:ext cx="4572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5470920" y="15450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y1</a:t>
            </a:r>
            <a:endParaRPr lang="en-US" sz="2000" dirty="0"/>
          </a:p>
        </p:txBody>
      </p:sp>
      <p:sp>
        <p:nvSpPr>
          <p:cNvPr id="26" name="TextBox 25"/>
          <p:cNvSpPr txBox="1"/>
          <p:nvPr/>
        </p:nvSpPr>
        <p:spPr>
          <a:xfrm>
            <a:off x="3565920" y="2688096"/>
            <a:ext cx="421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x2</a:t>
            </a:r>
            <a:endParaRPr lang="en-US" sz="2000" dirty="0"/>
          </a:p>
        </p:txBody>
      </p:sp>
      <p:sp>
        <p:nvSpPr>
          <p:cNvPr id="27" name="TextBox 26"/>
          <p:cNvSpPr txBox="1"/>
          <p:nvPr/>
        </p:nvSpPr>
        <p:spPr>
          <a:xfrm>
            <a:off x="5470920" y="26118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y2</a:t>
            </a:r>
            <a:endParaRPr lang="en-US" sz="2000" dirty="0"/>
          </a:p>
        </p:txBody>
      </p:sp>
      <p:sp>
        <p:nvSpPr>
          <p:cNvPr id="28" name="TextBox 27"/>
          <p:cNvSpPr txBox="1"/>
          <p:nvPr/>
        </p:nvSpPr>
        <p:spPr>
          <a:xfrm>
            <a:off x="6232920" y="20784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R</a:t>
            </a:r>
            <a:endParaRPr lang="en-US" sz="2000" dirty="0"/>
          </a:p>
        </p:txBody>
      </p:sp>
      <p:sp>
        <p:nvSpPr>
          <p:cNvPr id="29" name="TextBox 28"/>
          <p:cNvSpPr txBox="1"/>
          <p:nvPr/>
        </p:nvSpPr>
        <p:spPr>
          <a:xfrm>
            <a:off x="2727720" y="2078496"/>
            <a:ext cx="533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S</a:t>
            </a:r>
            <a:endParaRPr lang="en-US" sz="20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246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2971800"/>
            <a:ext cx="9076225" cy="3012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Classical coordination problem: Elect a unique node as a leader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Exchange messages to find out which nodes are in network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Output the decision using the variable status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Eventually every node sets status to either leader or follower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Only one node sets status to leader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400459" y="1627793"/>
            <a:ext cx="1870633" cy="1132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530480" y="2194102"/>
            <a:ext cx="890777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2144367" y="1722178"/>
            <a:ext cx="1345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 in</a:t>
            </a:r>
            <a:endParaRPr lang="en-US" dirty="0"/>
          </a:p>
        </p:txBody>
      </p:sp>
      <p:sp>
        <p:nvSpPr>
          <p:cNvPr id="37" name="TextBox 36"/>
          <p:cNvSpPr txBox="1"/>
          <p:nvPr/>
        </p:nvSpPr>
        <p:spPr>
          <a:xfrm>
            <a:off x="3489536" y="1627793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nat</a:t>
            </a:r>
            <a:r>
              <a:rPr lang="en-US" dirty="0" smtClean="0"/>
              <a:t> id := </a:t>
            </a:r>
            <a:r>
              <a:rPr lang="en-US" dirty="0" err="1" smtClean="0"/>
              <a:t>myID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400459" y="1155868"/>
            <a:ext cx="1502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NetworkNode</a:t>
            </a:r>
            <a:endParaRPr lang="en-US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5257800" y="1981200"/>
            <a:ext cx="8017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5336141" y="1619584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out</a:t>
            </a:r>
            <a:endParaRPr lang="en-US" dirty="0"/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257800" y="2438400"/>
            <a:ext cx="8017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334000" y="2438400"/>
            <a:ext cx="34411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{unknown, leader, follower}  status</a:t>
            </a:r>
            <a:endParaRPr lang="en-US" dirty="0"/>
          </a:p>
        </p:txBody>
      </p: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612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Asynchronous network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Channel models directed network link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there is a channel/link between nodes m and n, then synchronization on this channel allows m to send a message to 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Key challenge compared to the synchronous case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is no notion of a global round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Synchronous solution strategy relies on “executing protocol for k rounds implies that message has traveled k hops”, does not work!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Assume: Processes are connected in a unidirectional ring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Protocols for general topologies exist, but are more complex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54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Sample Asynchronous Ring Network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0236" y="3276600"/>
            <a:ext cx="8991600" cy="2865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Each process has a unique identifier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process does not know the size of the ring (number of processes)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Execution model is asynchronous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 failures: each process executes its protocol faithfully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21" name="Group 20"/>
          <p:cNvGrpSpPr/>
          <p:nvPr/>
        </p:nvGrpSpPr>
        <p:grpSpPr>
          <a:xfrm>
            <a:off x="2091025" y="1519092"/>
            <a:ext cx="533400" cy="440323"/>
            <a:chOff x="6858000" y="1998077"/>
            <a:chExt cx="533400" cy="440323"/>
          </a:xfrm>
        </p:grpSpPr>
        <p:sp>
          <p:nvSpPr>
            <p:cNvPr id="22" name="TextBox 21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1" name="Straight Arrow Connector 30"/>
          <p:cNvCxnSpPr/>
          <p:nvPr/>
        </p:nvCxnSpPr>
        <p:spPr>
          <a:xfrm>
            <a:off x="2624425" y="1722551"/>
            <a:ext cx="1472102" cy="0"/>
          </a:xfrm>
          <a:prstGeom prst="straightConnector1">
            <a:avLst/>
          </a:prstGeom>
          <a:ln w="25400"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6348345" y="1943851"/>
            <a:ext cx="0" cy="81712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4054460" y="1498143"/>
            <a:ext cx="533400" cy="440323"/>
            <a:chOff x="6858000" y="1998077"/>
            <a:chExt cx="533400" cy="440323"/>
          </a:xfrm>
        </p:grpSpPr>
        <p:sp>
          <p:nvSpPr>
            <p:cNvPr id="30" name="TextBox 29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34" name="Oval 33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Arrow Connector 34"/>
          <p:cNvCxnSpPr/>
          <p:nvPr/>
        </p:nvCxnSpPr>
        <p:spPr>
          <a:xfrm>
            <a:off x="4587860" y="1701602"/>
            <a:ext cx="1472102" cy="0"/>
          </a:xfrm>
          <a:prstGeom prst="straightConnector1">
            <a:avLst/>
          </a:prstGeom>
          <a:ln w="25400"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6048663" y="1503528"/>
            <a:ext cx="533400" cy="440323"/>
            <a:chOff x="6858000" y="1998077"/>
            <a:chExt cx="533400" cy="440323"/>
          </a:xfrm>
        </p:grpSpPr>
        <p:sp>
          <p:nvSpPr>
            <p:cNvPr id="37" name="TextBox 36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7</a:t>
              </a:r>
            </a:p>
          </p:txBody>
        </p:sp>
        <p:sp>
          <p:nvSpPr>
            <p:cNvPr id="38" name="Oval 37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6081645" y="2760974"/>
            <a:ext cx="534561" cy="440323"/>
            <a:chOff x="6858000" y="1998077"/>
            <a:chExt cx="534561" cy="440323"/>
          </a:xfrm>
        </p:grpSpPr>
        <p:sp>
          <p:nvSpPr>
            <p:cNvPr id="41" name="TextBox 40"/>
            <p:cNvSpPr txBox="1"/>
            <p:nvPr/>
          </p:nvSpPr>
          <p:spPr>
            <a:xfrm>
              <a:off x="6973857" y="2033572"/>
              <a:ext cx="4187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10</a:t>
              </a:r>
              <a:endParaRPr lang="en-US" dirty="0"/>
            </a:p>
          </p:txBody>
        </p:sp>
        <p:sp>
          <p:nvSpPr>
            <p:cNvPr id="43" name="Oval 4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4" name="Straight Arrow Connector 43"/>
          <p:cNvCxnSpPr/>
          <p:nvPr/>
        </p:nvCxnSpPr>
        <p:spPr>
          <a:xfrm>
            <a:off x="4609543" y="2981135"/>
            <a:ext cx="1472102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Group 44"/>
          <p:cNvGrpSpPr/>
          <p:nvPr/>
        </p:nvGrpSpPr>
        <p:grpSpPr>
          <a:xfrm>
            <a:off x="4096527" y="2760974"/>
            <a:ext cx="533400" cy="440323"/>
            <a:chOff x="6858000" y="1998077"/>
            <a:chExt cx="533400" cy="440323"/>
          </a:xfrm>
        </p:grpSpPr>
        <p:sp>
          <p:nvSpPr>
            <p:cNvPr id="46" name="TextBox 45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47" name="Oval 46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8" name="Straight Arrow Connector 47"/>
          <p:cNvCxnSpPr/>
          <p:nvPr/>
        </p:nvCxnSpPr>
        <p:spPr>
          <a:xfrm>
            <a:off x="2624425" y="2981135"/>
            <a:ext cx="1472102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9" name="Group 48"/>
          <p:cNvGrpSpPr/>
          <p:nvPr/>
        </p:nvGrpSpPr>
        <p:grpSpPr>
          <a:xfrm>
            <a:off x="2091025" y="2796469"/>
            <a:ext cx="533400" cy="440323"/>
            <a:chOff x="6858000" y="1998077"/>
            <a:chExt cx="533400" cy="440323"/>
          </a:xfrm>
        </p:grpSpPr>
        <p:sp>
          <p:nvSpPr>
            <p:cNvPr id="50" name="TextBox 49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51" name="Oval 50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52" name="Straight Arrow Connector 51"/>
          <p:cNvCxnSpPr>
            <a:stCxn id="23" idx="4"/>
            <a:endCxn id="51" idx="0"/>
          </p:cNvCxnSpPr>
          <p:nvPr/>
        </p:nvCxnSpPr>
        <p:spPr>
          <a:xfrm>
            <a:off x="2357725" y="1959415"/>
            <a:ext cx="0" cy="837054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9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24135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Execution in a Ring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552375"/>
            <a:ext cx="8991600" cy="2590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One step in the execution of the system is either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step local to one process, or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communication step that transfers the message at front of the output queue y of a process to back of the input queue x of its right neighbor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301480" y="1502904"/>
            <a:ext cx="4724400" cy="207634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1431501" y="2630206"/>
            <a:ext cx="890777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158704" y="2158282"/>
            <a:ext cx="9585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 in</a:t>
            </a:r>
            <a:endParaRPr lang="en-US" dirty="0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7025880" y="2640069"/>
            <a:ext cx="8017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7031418" y="2198625"/>
            <a:ext cx="9412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msg</a:t>
            </a:r>
            <a:r>
              <a:rPr lang="en-US" dirty="0" smtClean="0"/>
              <a:t> out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374580" y="1712075"/>
            <a:ext cx="285303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A</a:t>
            </a:r>
            <a:r>
              <a:rPr lang="en-US" sz="2000" baseline="-25000" dirty="0" smtClean="0"/>
              <a:t>i</a:t>
            </a:r>
            <a:r>
              <a:rPr lang="en-US" sz="2000" dirty="0" smtClean="0"/>
              <a:t>: </a:t>
            </a:r>
            <a:r>
              <a:rPr lang="en-US" sz="2000" dirty="0" err="1" smtClean="0"/>
              <a:t>Enqueue</a:t>
            </a:r>
            <a:r>
              <a:rPr lang="en-US" sz="2000" dirty="0" smtClean="0"/>
              <a:t>(</a:t>
            </a:r>
            <a:r>
              <a:rPr lang="en-US" sz="2000" dirty="0" err="1" smtClean="0"/>
              <a:t>in,x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sp>
        <p:nvSpPr>
          <p:cNvPr id="19" name="TextBox 18"/>
          <p:cNvSpPr txBox="1"/>
          <p:nvPr/>
        </p:nvSpPr>
        <p:spPr>
          <a:xfrm>
            <a:off x="2453880" y="2455403"/>
            <a:ext cx="958597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  <a:r>
              <a:rPr lang="en-US" dirty="0" smtClean="0"/>
              <a:t>ueue x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959080" y="2455403"/>
            <a:ext cx="958597" cy="369332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q</a:t>
            </a:r>
            <a:r>
              <a:rPr lang="en-US" dirty="0" smtClean="0"/>
              <a:t>ueue y</a:t>
            </a:r>
            <a:endParaRPr 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3007672" y="3074878"/>
            <a:ext cx="394507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 smtClean="0"/>
              <a:t>A</a:t>
            </a:r>
            <a:r>
              <a:rPr lang="en-US" sz="2000" baseline="-25000" dirty="0" err="1"/>
              <a:t>o</a:t>
            </a:r>
            <a:r>
              <a:rPr lang="en-US" sz="2000" dirty="0" smtClean="0"/>
              <a:t>: ~Empty(y) </a:t>
            </a:r>
            <a:r>
              <a:rPr lang="en-US" sz="2000" dirty="0" smtClean="0">
                <a:sym typeface="Wingdings" panose="05000000000000000000" pitchFamily="2" charset="2"/>
              </a:rPr>
              <a:t> out := </a:t>
            </a:r>
            <a:r>
              <a:rPr lang="en-US" sz="2000" dirty="0" err="1" smtClean="0">
                <a:sym typeface="Wingdings" panose="05000000000000000000" pitchFamily="2" charset="2"/>
              </a:rPr>
              <a:t>De</a:t>
            </a:r>
            <a:r>
              <a:rPr lang="en-US" sz="2000" dirty="0" err="1" smtClean="0"/>
              <a:t>queue</a:t>
            </a:r>
            <a:r>
              <a:rPr lang="en-US" sz="2000" dirty="0" smtClean="0"/>
              <a:t>(</a:t>
            </a:r>
            <a:r>
              <a:rPr lang="en-US" sz="2000" dirty="0"/>
              <a:t>y</a:t>
            </a:r>
            <a:r>
              <a:rPr lang="en-US" sz="2000" dirty="0" smtClean="0"/>
              <a:t>)</a:t>
            </a:r>
            <a:endParaRPr lang="en-US" sz="20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913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9" grpId="0"/>
      <p:bldP spid="18" grpId="0"/>
      <p:bldP spid="19" grpId="0" animBg="1"/>
      <p:bldP spid="20" grpId="0" animBg="1"/>
      <p:bldP spid="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Adopting Synchronous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990600"/>
            <a:ext cx="9120116" cy="441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variable id to </a:t>
            </a:r>
            <a:r>
              <a:rPr lang="en-US" sz="2000" dirty="0" err="1" smtClean="0">
                <a:latin typeface="Comic Sans MS" pitchFamily="66" charset="0"/>
              </a:rPr>
              <a:t>MyID</a:t>
            </a:r>
            <a:r>
              <a:rPr lang="en-US" sz="2000" dirty="0" smtClean="0">
                <a:latin typeface="Comic Sans MS" pitchFamily="66" charset="0"/>
              </a:rPr>
              <a:t>, and initialize output queue y to contain id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Local step/task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Remove a value v from queue x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v &gt; id, then change id to v, and </a:t>
            </a:r>
            <a:r>
              <a:rPr lang="en-US" sz="2000" dirty="0" err="1" smtClean="0">
                <a:latin typeface="Comic Sans MS" pitchFamily="66" charset="0"/>
              </a:rPr>
              <a:t>enqueue</a:t>
            </a:r>
            <a:r>
              <a:rPr lang="en-US" sz="2000" dirty="0" smtClean="0">
                <a:latin typeface="Comic Sans MS" pitchFamily="66" charset="0"/>
              </a:rPr>
              <a:t> this value in queue 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should a process stop and decide?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v equals id !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This would imply that the value has traversed the entire ring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is an upper bound on the number of messages exchanged?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Quadratic, O(N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), where N is number of processes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826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Improved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219200"/>
            <a:ext cx="9120116" cy="472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variable id to </a:t>
            </a:r>
            <a:r>
              <a:rPr lang="en-US" sz="2000" dirty="0" err="1" smtClean="0">
                <a:latin typeface="Comic Sans MS" pitchFamily="66" charset="0"/>
              </a:rPr>
              <a:t>MyID</a:t>
            </a:r>
            <a:r>
              <a:rPr lang="en-US" sz="2000" dirty="0" smtClean="0">
                <a:latin typeface="Comic Sans MS" pitchFamily="66" charset="0"/>
              </a:rPr>
              <a:t>, and initialize output queue y to contain id, which will be communicated to right neighbor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you receive a value from left neighbor, store it in state variable id1, and also relay it right neighbor (add it to output queue)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Receive another value from left neighbor, call it id2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id = your value, id1 = left neighbor, id2 = left-left neighbor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id1 is the max of these three values, set id to id1, and repeat the above steps 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C</a:t>
            </a:r>
            <a:r>
              <a:rPr lang="en-US" sz="2000" dirty="0" smtClean="0">
                <a:latin typeface="Comic Sans MS" pitchFamily="66" charset="0"/>
              </a:rPr>
              <a:t>ontinue to next phase as active, but with different identifier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not, then decide to be a follower: continue as a passive participant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Does  not generate any new messages, just transmits messages in input queue to output queue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74688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Execution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2206882" y="2780545"/>
            <a:ext cx="4525181" cy="1738649"/>
            <a:chOff x="2206882" y="2780545"/>
            <a:chExt cx="4525181" cy="1738649"/>
          </a:xfrm>
        </p:grpSpPr>
        <p:grpSp>
          <p:nvGrpSpPr>
            <p:cNvPr id="21" name="Group 20"/>
            <p:cNvGrpSpPr/>
            <p:nvPr/>
          </p:nvGrpSpPr>
          <p:grpSpPr>
            <a:xfrm>
              <a:off x="2206882" y="2801494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" name="Straight Arrow Connector 30"/>
            <p:cNvCxnSpPr/>
            <p:nvPr/>
          </p:nvCxnSpPr>
          <p:spPr>
            <a:xfrm>
              <a:off x="2740282" y="300495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464202" y="3226253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4170317" y="2780545"/>
              <a:ext cx="533400" cy="440323"/>
              <a:chOff x="6858000" y="1998077"/>
              <a:chExt cx="533400" cy="440323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>
              <a:off x="4703717" y="2984004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35"/>
            <p:cNvGrpSpPr/>
            <p:nvPr/>
          </p:nvGrpSpPr>
          <p:grpSpPr>
            <a:xfrm>
              <a:off x="6164520" y="2785930"/>
              <a:ext cx="533400" cy="440323"/>
              <a:chOff x="6858000" y="1998077"/>
              <a:chExt cx="533400" cy="440323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6197502" y="4043376"/>
              <a:ext cx="534561" cy="440323"/>
              <a:chOff x="6858000" y="1998077"/>
              <a:chExt cx="534561" cy="440323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973857" y="203357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10</a:t>
                </a:r>
                <a:endParaRPr lang="en-US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" name="Straight Arrow Connector 43"/>
            <p:cNvCxnSpPr/>
            <p:nvPr/>
          </p:nvCxnSpPr>
          <p:spPr>
            <a:xfrm>
              <a:off x="4725400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/>
            <p:cNvGrpSpPr/>
            <p:nvPr/>
          </p:nvGrpSpPr>
          <p:grpSpPr>
            <a:xfrm>
              <a:off x="4212384" y="4043376"/>
              <a:ext cx="533400" cy="440323"/>
              <a:chOff x="6858000" y="1998077"/>
              <a:chExt cx="533400" cy="440323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Arrow Connector 47"/>
            <p:cNvCxnSpPr/>
            <p:nvPr/>
          </p:nvCxnSpPr>
          <p:spPr>
            <a:xfrm>
              <a:off x="2740282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Group 48"/>
            <p:cNvGrpSpPr/>
            <p:nvPr/>
          </p:nvGrpSpPr>
          <p:grpSpPr>
            <a:xfrm>
              <a:off x="2206882" y="4078871"/>
              <a:ext cx="533400" cy="440323"/>
              <a:chOff x="6858000" y="1998077"/>
              <a:chExt cx="533400" cy="440323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Arrow Connector 51"/>
            <p:cNvCxnSpPr>
              <a:stCxn id="23" idx="4"/>
              <a:endCxn id="51" idx="0"/>
            </p:cNvCxnSpPr>
            <p:nvPr/>
          </p:nvCxnSpPr>
          <p:spPr>
            <a:xfrm>
              <a:off x="2473582" y="3241817"/>
              <a:ext cx="0" cy="837054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2172831" y="2269867"/>
            <a:ext cx="4594248" cy="369332"/>
            <a:chOff x="2172831" y="2269867"/>
            <a:chExt cx="4594248" cy="369332"/>
          </a:xfrm>
        </p:grpSpPr>
        <p:sp>
          <p:nvSpPr>
            <p:cNvPr id="33" name="TextBox 32"/>
            <p:cNvSpPr txBox="1"/>
            <p:nvPr/>
          </p:nvSpPr>
          <p:spPr>
            <a:xfrm>
              <a:off x="2172831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</a:t>
              </a:r>
              <a:r>
                <a:rPr lang="en-US" dirty="0" smtClean="0"/>
                <a:t>d=3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4106052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id=8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175250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id=7</a:t>
              </a:r>
              <a:endParaRPr lang="en-US" dirty="0"/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2156179" y="4800600"/>
            <a:ext cx="4711267" cy="369332"/>
            <a:chOff x="2172831" y="2269867"/>
            <a:chExt cx="4711267" cy="369332"/>
          </a:xfrm>
        </p:grpSpPr>
        <p:sp>
          <p:nvSpPr>
            <p:cNvPr id="56" name="TextBox 55"/>
            <p:cNvSpPr txBox="1"/>
            <p:nvPr/>
          </p:nvSpPr>
          <p:spPr>
            <a:xfrm>
              <a:off x="2172831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id=5</a:t>
              </a:r>
              <a:endParaRPr 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4106052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id=1</a:t>
              </a:r>
              <a:endParaRPr lang="en-US" dirty="0"/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id=10</a:t>
              </a:r>
              <a:endParaRPr lang="en-US" dirty="0"/>
            </a:p>
          </p:txBody>
        </p:sp>
      </p:grpSp>
      <p:sp>
        <p:nvSpPr>
          <p:cNvPr id="59" name="TextBox 58"/>
          <p:cNvSpPr txBox="1"/>
          <p:nvPr/>
        </p:nvSpPr>
        <p:spPr>
          <a:xfrm>
            <a:off x="3506757" y="2613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5638800" y="26033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6552559" y="363481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62" name="TextBox 61"/>
          <p:cNvSpPr txBox="1"/>
          <p:nvPr/>
        </p:nvSpPr>
        <p:spPr>
          <a:xfrm>
            <a:off x="4906641" y="432469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63" name="TextBox 62"/>
          <p:cNvSpPr txBox="1"/>
          <p:nvPr/>
        </p:nvSpPr>
        <p:spPr>
          <a:xfrm>
            <a:off x="2971800" y="43246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64" name="TextBox 63"/>
          <p:cNvSpPr txBox="1"/>
          <p:nvPr/>
        </p:nvSpPr>
        <p:spPr>
          <a:xfrm>
            <a:off x="2008542" y="329101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grpSp>
        <p:nvGrpSpPr>
          <p:cNvPr id="65" name="Group 64"/>
          <p:cNvGrpSpPr/>
          <p:nvPr/>
        </p:nvGrpSpPr>
        <p:grpSpPr>
          <a:xfrm>
            <a:off x="2172831" y="1869828"/>
            <a:ext cx="4711267" cy="369332"/>
            <a:chOff x="2172831" y="2269867"/>
            <a:chExt cx="4711267" cy="369332"/>
          </a:xfrm>
        </p:grpSpPr>
        <p:sp>
          <p:nvSpPr>
            <p:cNvPr id="66" name="TextBox 65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id1=5</a:t>
              </a:r>
              <a:endParaRPr lang="en-US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id1=3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id1=8</a:t>
              </a:r>
              <a:endParaRPr lang="en-US" dirty="0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2156179" y="5172207"/>
            <a:ext cx="4711267" cy="369332"/>
            <a:chOff x="2172831" y="2269867"/>
            <a:chExt cx="4711267" cy="369332"/>
          </a:xfrm>
        </p:grpSpPr>
        <p:sp>
          <p:nvSpPr>
            <p:cNvPr id="70" name="TextBox 69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id1=1</a:t>
              </a:r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106052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id1=10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id1=7</a:t>
              </a:r>
              <a:endParaRPr lang="en-US" dirty="0"/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2855553" y="261366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74" name="TextBox 73"/>
          <p:cNvSpPr txBox="1"/>
          <p:nvPr/>
        </p:nvSpPr>
        <p:spPr>
          <a:xfrm>
            <a:off x="4906641" y="260334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6552559" y="324181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76" name="TextBox 75"/>
          <p:cNvSpPr txBox="1"/>
          <p:nvPr/>
        </p:nvSpPr>
        <p:spPr>
          <a:xfrm>
            <a:off x="5789643" y="43246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</a:t>
            </a:r>
          </a:p>
        </p:txBody>
      </p:sp>
      <p:sp>
        <p:nvSpPr>
          <p:cNvPr id="77" name="TextBox 76"/>
          <p:cNvSpPr txBox="1"/>
          <p:nvPr/>
        </p:nvSpPr>
        <p:spPr>
          <a:xfrm>
            <a:off x="3687348" y="4324693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8" name="TextBox 77"/>
          <p:cNvSpPr txBox="1"/>
          <p:nvPr/>
        </p:nvSpPr>
        <p:spPr>
          <a:xfrm>
            <a:off x="2008542" y="374503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grpSp>
        <p:nvGrpSpPr>
          <p:cNvPr id="79" name="Group 78"/>
          <p:cNvGrpSpPr/>
          <p:nvPr/>
        </p:nvGrpSpPr>
        <p:grpSpPr>
          <a:xfrm>
            <a:off x="2172831" y="1432342"/>
            <a:ext cx="4711267" cy="369332"/>
            <a:chOff x="2172831" y="2269867"/>
            <a:chExt cx="4711267" cy="369332"/>
          </a:xfrm>
        </p:grpSpPr>
        <p:sp>
          <p:nvSpPr>
            <p:cNvPr id="80" name="TextBox 79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id2=1</a:t>
              </a:r>
              <a:endParaRPr lang="en-US" dirty="0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id2=5</a:t>
              </a:r>
              <a:endParaRPr lang="en-US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id2=3</a:t>
              </a:r>
              <a:endParaRPr lang="en-US" dirty="0"/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2156179" y="5541539"/>
            <a:ext cx="4711267" cy="369332"/>
            <a:chOff x="2172831" y="2269867"/>
            <a:chExt cx="4711267" cy="369332"/>
          </a:xfrm>
        </p:grpSpPr>
        <p:sp>
          <p:nvSpPr>
            <p:cNvPr id="84" name="TextBox 83"/>
            <p:cNvSpPr txBox="1"/>
            <p:nvPr/>
          </p:nvSpPr>
          <p:spPr>
            <a:xfrm>
              <a:off x="2172831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id2=10</a:t>
              </a:r>
              <a:endParaRPr lang="en-US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id2=7</a:t>
              </a:r>
              <a:endParaRPr lang="en-US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id2=8</a:t>
              </a:r>
              <a:endParaRPr lang="en-US" dirty="0"/>
            </a:p>
          </p:txBody>
        </p:sp>
      </p:grpSp>
      <p:sp>
        <p:nvSpPr>
          <p:cNvPr id="5" name="5-Point Star 4"/>
          <p:cNvSpPr/>
          <p:nvPr/>
        </p:nvSpPr>
        <p:spPr>
          <a:xfrm>
            <a:off x="2999582" y="1962161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5-Point Star 86"/>
          <p:cNvSpPr/>
          <p:nvPr/>
        </p:nvSpPr>
        <p:spPr>
          <a:xfrm>
            <a:off x="7010400" y="1929895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8" name="5-Point Star 87"/>
          <p:cNvSpPr/>
          <p:nvPr/>
        </p:nvSpPr>
        <p:spPr>
          <a:xfrm>
            <a:off x="4975396" y="5264540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9" name="Group 8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9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Group 94"/>
          <p:cNvGrpSpPr/>
          <p:nvPr/>
        </p:nvGrpSpPr>
        <p:grpSpPr>
          <a:xfrm>
            <a:off x="6934200" y="5257800"/>
            <a:ext cx="152400" cy="228600"/>
            <a:chOff x="7086600" y="4114800"/>
            <a:chExt cx="152400" cy="228600"/>
          </a:xfrm>
        </p:grpSpPr>
        <p:cxnSp>
          <p:nvCxnSpPr>
            <p:cNvPr id="93" name="Straight Connector 92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6" name="Group 95"/>
          <p:cNvGrpSpPr/>
          <p:nvPr/>
        </p:nvGrpSpPr>
        <p:grpSpPr>
          <a:xfrm>
            <a:off x="4876800" y="1905000"/>
            <a:ext cx="152400" cy="228600"/>
            <a:chOff x="7086600" y="4114800"/>
            <a:chExt cx="152400" cy="228600"/>
          </a:xfrm>
        </p:grpSpPr>
        <p:cxnSp>
          <p:nvCxnSpPr>
            <p:cNvPr id="97" name="Straight Connector 96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Straight Connector 97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9" name="Group 98"/>
          <p:cNvGrpSpPr/>
          <p:nvPr/>
        </p:nvGrpSpPr>
        <p:grpSpPr>
          <a:xfrm>
            <a:off x="2895600" y="5257800"/>
            <a:ext cx="152400" cy="228600"/>
            <a:chOff x="7086600" y="4114800"/>
            <a:chExt cx="152400" cy="228600"/>
          </a:xfrm>
        </p:grpSpPr>
        <p:cxnSp>
          <p:nvCxnSpPr>
            <p:cNvPr id="100" name="Straight Connector 99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2139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/>
      <p:bldP spid="62" grpId="0"/>
      <p:bldP spid="63" grpId="0"/>
      <p:bldP spid="64" grpId="0"/>
      <p:bldP spid="73" grpId="0"/>
      <p:bldP spid="74" grpId="0"/>
      <p:bldP spid="75" grpId="0"/>
      <p:bldP spid="76" grpId="0"/>
      <p:bldP spid="77" grpId="0"/>
      <p:bldP spid="78" grpId="0"/>
      <p:bldP spid="5" grpId="0" animBg="1"/>
      <p:bldP spid="87" grpId="0" animBg="1"/>
      <p:bldP spid="8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Execution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914587" y="2741824"/>
            <a:ext cx="4525181" cy="1738649"/>
            <a:chOff x="2206882" y="2780545"/>
            <a:chExt cx="4525181" cy="1738649"/>
          </a:xfrm>
        </p:grpSpPr>
        <p:grpSp>
          <p:nvGrpSpPr>
            <p:cNvPr id="21" name="Group 20"/>
            <p:cNvGrpSpPr/>
            <p:nvPr/>
          </p:nvGrpSpPr>
          <p:grpSpPr>
            <a:xfrm>
              <a:off x="2206882" y="2801494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3</a:t>
                </a:r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1" name="Straight Arrow Connector 30"/>
            <p:cNvCxnSpPr/>
            <p:nvPr/>
          </p:nvCxnSpPr>
          <p:spPr>
            <a:xfrm>
              <a:off x="2740282" y="300495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6464202" y="3226253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4170317" y="2780545"/>
              <a:ext cx="533400" cy="440323"/>
              <a:chOff x="6858000" y="1998077"/>
              <a:chExt cx="533400" cy="440323"/>
            </a:xfrm>
          </p:grpSpPr>
          <p:sp>
            <p:nvSpPr>
              <p:cNvPr id="30" name="TextBox 2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35" name="Straight Arrow Connector 34"/>
            <p:cNvCxnSpPr/>
            <p:nvPr/>
          </p:nvCxnSpPr>
          <p:spPr>
            <a:xfrm>
              <a:off x="4703717" y="2984004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6" name="Group 35"/>
            <p:cNvGrpSpPr/>
            <p:nvPr/>
          </p:nvGrpSpPr>
          <p:grpSpPr>
            <a:xfrm>
              <a:off x="6164520" y="2785930"/>
              <a:ext cx="533400" cy="440323"/>
              <a:chOff x="6858000" y="1998077"/>
              <a:chExt cx="533400" cy="440323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7</a:t>
                </a:r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6197502" y="4043376"/>
              <a:ext cx="534561" cy="440323"/>
              <a:chOff x="6858000" y="1998077"/>
              <a:chExt cx="534561" cy="440323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6973857" y="2033572"/>
                <a:ext cx="418704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10</a:t>
                </a:r>
                <a:endParaRPr lang="en-US" dirty="0"/>
              </a:p>
            </p:txBody>
          </p:sp>
          <p:sp>
            <p:nvSpPr>
              <p:cNvPr id="43" name="Oval 4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" name="Straight Arrow Connector 43"/>
            <p:cNvCxnSpPr/>
            <p:nvPr/>
          </p:nvCxnSpPr>
          <p:spPr>
            <a:xfrm>
              <a:off x="4725400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/>
            <p:cNvGrpSpPr/>
            <p:nvPr/>
          </p:nvGrpSpPr>
          <p:grpSpPr>
            <a:xfrm>
              <a:off x="4212384" y="4043376"/>
              <a:ext cx="533400" cy="440323"/>
              <a:chOff x="6858000" y="1998077"/>
              <a:chExt cx="533400" cy="440323"/>
            </a:xfrm>
          </p:grpSpPr>
          <p:sp>
            <p:nvSpPr>
              <p:cNvPr id="46" name="TextBox 4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47" name="Oval 4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8" name="Straight Arrow Connector 47"/>
            <p:cNvCxnSpPr/>
            <p:nvPr/>
          </p:nvCxnSpPr>
          <p:spPr>
            <a:xfrm>
              <a:off x="2740282" y="4263537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9" name="Group 48"/>
            <p:cNvGrpSpPr/>
            <p:nvPr/>
          </p:nvGrpSpPr>
          <p:grpSpPr>
            <a:xfrm>
              <a:off x="2206882" y="4078871"/>
              <a:ext cx="533400" cy="440323"/>
              <a:chOff x="6858000" y="1998077"/>
              <a:chExt cx="533400" cy="440323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52" name="Straight Arrow Connector 51"/>
            <p:cNvCxnSpPr>
              <a:stCxn id="23" idx="4"/>
              <a:endCxn id="51" idx="0"/>
            </p:cNvCxnSpPr>
            <p:nvPr/>
          </p:nvCxnSpPr>
          <p:spPr>
            <a:xfrm>
              <a:off x="2473582" y="3241817"/>
              <a:ext cx="0" cy="837054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 2"/>
          <p:cNvGrpSpPr/>
          <p:nvPr/>
        </p:nvGrpSpPr>
        <p:grpSpPr>
          <a:xfrm>
            <a:off x="880536" y="2231146"/>
            <a:ext cx="4594248" cy="369332"/>
            <a:chOff x="2172831" y="2269867"/>
            <a:chExt cx="4594248" cy="369332"/>
          </a:xfrm>
        </p:grpSpPr>
        <p:sp>
          <p:nvSpPr>
            <p:cNvPr id="33" name="TextBox 32"/>
            <p:cNvSpPr txBox="1"/>
            <p:nvPr/>
          </p:nvSpPr>
          <p:spPr>
            <a:xfrm>
              <a:off x="2172831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id=5</a:t>
              </a:r>
              <a:endParaRPr lang="en-US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6175250" y="2269867"/>
              <a:ext cx="591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id=8</a:t>
              </a:r>
              <a:endParaRPr lang="en-US" dirty="0"/>
            </a:p>
          </p:txBody>
        </p:sp>
      </p:grpSp>
      <p:sp>
        <p:nvSpPr>
          <p:cNvPr id="57" name="TextBox 56"/>
          <p:cNvSpPr txBox="1"/>
          <p:nvPr/>
        </p:nvSpPr>
        <p:spPr>
          <a:xfrm>
            <a:off x="2797105" y="4761879"/>
            <a:ext cx="7088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id=10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2214462" y="257494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60" name="TextBox 59"/>
          <p:cNvSpPr txBox="1"/>
          <p:nvPr/>
        </p:nvSpPr>
        <p:spPr>
          <a:xfrm>
            <a:off x="4346505" y="256462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5260264" y="359609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62" name="TextBox 61"/>
          <p:cNvSpPr txBox="1"/>
          <p:nvPr/>
        </p:nvSpPr>
        <p:spPr>
          <a:xfrm>
            <a:off x="3614346" y="42859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63" name="TextBox 62"/>
          <p:cNvSpPr txBox="1"/>
          <p:nvPr/>
        </p:nvSpPr>
        <p:spPr>
          <a:xfrm>
            <a:off x="1679505" y="4285972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716247" y="325229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grpSp>
        <p:nvGrpSpPr>
          <p:cNvPr id="65" name="Group 64"/>
          <p:cNvGrpSpPr/>
          <p:nvPr/>
        </p:nvGrpSpPr>
        <p:grpSpPr>
          <a:xfrm>
            <a:off x="880536" y="1831107"/>
            <a:ext cx="4711267" cy="369332"/>
            <a:chOff x="2172831" y="2269867"/>
            <a:chExt cx="4711267" cy="369332"/>
          </a:xfrm>
        </p:grpSpPr>
        <p:sp>
          <p:nvSpPr>
            <p:cNvPr id="66" name="TextBox 65"/>
            <p:cNvSpPr txBox="1"/>
            <p:nvPr/>
          </p:nvSpPr>
          <p:spPr>
            <a:xfrm>
              <a:off x="2172831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id1=10</a:t>
              </a:r>
              <a:endParaRPr lang="en-US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6175250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id1=5</a:t>
              </a:r>
              <a:endParaRPr lang="en-US" dirty="0"/>
            </a:p>
          </p:txBody>
        </p:sp>
      </p:grpSp>
      <p:grpSp>
        <p:nvGrpSpPr>
          <p:cNvPr id="69" name="Group 68"/>
          <p:cNvGrpSpPr/>
          <p:nvPr/>
        </p:nvGrpSpPr>
        <p:grpSpPr>
          <a:xfrm>
            <a:off x="863884" y="5133486"/>
            <a:ext cx="4200752" cy="369332"/>
            <a:chOff x="2172831" y="2269867"/>
            <a:chExt cx="4200752" cy="369332"/>
          </a:xfrm>
        </p:grpSpPr>
        <p:sp>
          <p:nvSpPr>
            <p:cNvPr id="70" name="TextBox 69"/>
            <p:cNvSpPr txBox="1"/>
            <p:nvPr/>
          </p:nvSpPr>
          <p:spPr>
            <a:xfrm>
              <a:off x="2172831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id1=8</a:t>
              </a:r>
              <a:endParaRPr lang="en-US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6188852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73" name="TextBox 72"/>
          <p:cNvSpPr txBox="1"/>
          <p:nvPr/>
        </p:nvSpPr>
        <p:spPr>
          <a:xfrm>
            <a:off x="1563258" y="257494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4" name="TextBox 73"/>
          <p:cNvSpPr txBox="1"/>
          <p:nvPr/>
        </p:nvSpPr>
        <p:spPr>
          <a:xfrm>
            <a:off x="3614346" y="2564621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10</a:t>
            </a:r>
            <a:endParaRPr 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5260264" y="320309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76" name="TextBox 75"/>
          <p:cNvSpPr txBox="1"/>
          <p:nvPr/>
        </p:nvSpPr>
        <p:spPr>
          <a:xfrm>
            <a:off x="4497348" y="42859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77" name="TextBox 76"/>
          <p:cNvSpPr txBox="1"/>
          <p:nvPr/>
        </p:nvSpPr>
        <p:spPr>
          <a:xfrm>
            <a:off x="2395053" y="42859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78" name="TextBox 77"/>
          <p:cNvSpPr txBox="1"/>
          <p:nvPr/>
        </p:nvSpPr>
        <p:spPr>
          <a:xfrm>
            <a:off x="716247" y="3706313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grpSp>
        <p:nvGrpSpPr>
          <p:cNvPr id="79" name="Group 78"/>
          <p:cNvGrpSpPr/>
          <p:nvPr/>
        </p:nvGrpSpPr>
        <p:grpSpPr>
          <a:xfrm>
            <a:off x="880536" y="1393621"/>
            <a:ext cx="4828286" cy="369332"/>
            <a:chOff x="2172831" y="2269867"/>
            <a:chExt cx="4828286" cy="369332"/>
          </a:xfrm>
        </p:grpSpPr>
        <p:sp>
          <p:nvSpPr>
            <p:cNvPr id="80" name="TextBox 79"/>
            <p:cNvSpPr txBox="1"/>
            <p:nvPr/>
          </p:nvSpPr>
          <p:spPr>
            <a:xfrm>
              <a:off x="2172831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id2=8</a:t>
              </a:r>
              <a:endParaRPr lang="en-US" dirty="0"/>
            </a:p>
          </p:txBody>
        </p:sp>
        <p:sp>
          <p:nvSpPr>
            <p:cNvPr id="82" name="TextBox 81"/>
            <p:cNvSpPr txBox="1"/>
            <p:nvPr/>
          </p:nvSpPr>
          <p:spPr>
            <a:xfrm>
              <a:off x="6175250" y="2269867"/>
              <a:ext cx="82586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id2=10</a:t>
              </a:r>
              <a:endParaRPr lang="en-US" dirty="0"/>
            </a:p>
          </p:txBody>
        </p:sp>
      </p:grpSp>
      <p:grpSp>
        <p:nvGrpSpPr>
          <p:cNvPr id="83" name="Group 82"/>
          <p:cNvGrpSpPr/>
          <p:nvPr/>
        </p:nvGrpSpPr>
        <p:grpSpPr>
          <a:xfrm>
            <a:off x="863884" y="5502818"/>
            <a:ext cx="4187150" cy="369332"/>
            <a:chOff x="2172831" y="2269867"/>
            <a:chExt cx="4187150" cy="369332"/>
          </a:xfrm>
        </p:grpSpPr>
        <p:sp>
          <p:nvSpPr>
            <p:cNvPr id="84" name="TextBox 83"/>
            <p:cNvSpPr txBox="1"/>
            <p:nvPr/>
          </p:nvSpPr>
          <p:spPr>
            <a:xfrm>
              <a:off x="2172831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106052" y="2269867"/>
              <a:ext cx="70884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id2=5</a:t>
              </a:r>
              <a:endParaRPr lang="en-US" dirty="0"/>
            </a:p>
          </p:txBody>
        </p:sp>
        <p:sp>
          <p:nvSpPr>
            <p:cNvPr id="86" name="TextBox 85"/>
            <p:cNvSpPr txBox="1"/>
            <p:nvPr/>
          </p:nvSpPr>
          <p:spPr>
            <a:xfrm>
              <a:off x="6175250" y="2269867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</p:grpSp>
      <p:sp>
        <p:nvSpPr>
          <p:cNvPr id="5" name="5-Point Star 4"/>
          <p:cNvSpPr/>
          <p:nvPr/>
        </p:nvSpPr>
        <p:spPr>
          <a:xfrm>
            <a:off x="1707287" y="1923440"/>
            <a:ext cx="140597" cy="184666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105"/>
          <p:cNvGrpSpPr/>
          <p:nvPr/>
        </p:nvGrpSpPr>
        <p:grpSpPr>
          <a:xfrm>
            <a:off x="6096000" y="2862975"/>
            <a:ext cx="2541902" cy="1586249"/>
            <a:chOff x="6096000" y="2862975"/>
            <a:chExt cx="2541902" cy="1586249"/>
          </a:xfrm>
        </p:grpSpPr>
        <p:grpSp>
          <p:nvGrpSpPr>
            <p:cNvPr id="90" name="Group 89"/>
            <p:cNvGrpSpPr/>
            <p:nvPr/>
          </p:nvGrpSpPr>
          <p:grpSpPr>
            <a:xfrm>
              <a:off x="6096000" y="2883924"/>
              <a:ext cx="578467" cy="440323"/>
              <a:chOff x="6812933" y="1998077"/>
              <a:chExt cx="578467" cy="440323"/>
            </a:xfrm>
          </p:grpSpPr>
          <p:sp>
            <p:nvSpPr>
              <p:cNvPr id="112" name="TextBox 111"/>
              <p:cNvSpPr txBox="1"/>
              <p:nvPr/>
            </p:nvSpPr>
            <p:spPr>
              <a:xfrm>
                <a:off x="6812933" y="2009753"/>
                <a:ext cx="5245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3  5</a:t>
                </a:r>
                <a:endParaRPr lang="en-US" dirty="0"/>
              </a:p>
            </p:txBody>
          </p:sp>
          <p:sp>
            <p:nvSpPr>
              <p:cNvPr id="113" name="Oval 11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1" name="Straight Arrow Connector 90"/>
            <p:cNvCxnSpPr/>
            <p:nvPr/>
          </p:nvCxnSpPr>
          <p:spPr>
            <a:xfrm>
              <a:off x="6674467" y="3087383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/>
            <p:cNvCxnSpPr>
              <a:endCxn id="105" idx="7"/>
            </p:cNvCxnSpPr>
            <p:nvPr/>
          </p:nvCxnSpPr>
          <p:spPr>
            <a:xfrm flipH="1">
              <a:off x="7602366" y="3308683"/>
              <a:ext cx="768836" cy="76470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Group 92"/>
            <p:cNvGrpSpPr/>
            <p:nvPr/>
          </p:nvGrpSpPr>
          <p:grpSpPr>
            <a:xfrm>
              <a:off x="8077200" y="2862975"/>
              <a:ext cx="560702" cy="440323"/>
              <a:chOff x="6830698" y="1998077"/>
              <a:chExt cx="560702" cy="440323"/>
            </a:xfrm>
          </p:grpSpPr>
          <p:sp>
            <p:nvSpPr>
              <p:cNvPr id="110" name="TextBox 109"/>
              <p:cNvSpPr txBox="1"/>
              <p:nvPr/>
            </p:nvSpPr>
            <p:spPr>
              <a:xfrm>
                <a:off x="6830698" y="2030702"/>
                <a:ext cx="52450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7  8</a:t>
                </a:r>
                <a:endParaRPr lang="en-US" dirty="0"/>
              </a:p>
            </p:txBody>
          </p:sp>
          <p:sp>
            <p:nvSpPr>
              <p:cNvPr id="111" name="Oval 11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8" name="Group 97"/>
            <p:cNvGrpSpPr/>
            <p:nvPr/>
          </p:nvGrpSpPr>
          <p:grpSpPr>
            <a:xfrm>
              <a:off x="7010400" y="4008901"/>
              <a:ext cx="685799" cy="440323"/>
              <a:chOff x="6812933" y="1998077"/>
              <a:chExt cx="685799" cy="440323"/>
            </a:xfrm>
          </p:grpSpPr>
          <p:sp>
            <p:nvSpPr>
              <p:cNvPr id="104" name="TextBox 103"/>
              <p:cNvSpPr txBox="1"/>
              <p:nvPr/>
            </p:nvSpPr>
            <p:spPr>
              <a:xfrm>
                <a:off x="6812933" y="2027776"/>
                <a:ext cx="64152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1  10</a:t>
                </a:r>
                <a:endParaRPr lang="en-US" dirty="0"/>
              </a:p>
            </p:txBody>
          </p:sp>
          <p:sp>
            <p:nvSpPr>
              <p:cNvPr id="105" name="Oval 104"/>
              <p:cNvSpPr/>
              <p:nvPr/>
            </p:nvSpPr>
            <p:spPr>
              <a:xfrm>
                <a:off x="6857999" y="1998077"/>
                <a:ext cx="640733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01" name="Straight Arrow Connector 100"/>
            <p:cNvCxnSpPr>
              <a:stCxn id="113" idx="4"/>
            </p:cNvCxnSpPr>
            <p:nvPr/>
          </p:nvCxnSpPr>
          <p:spPr>
            <a:xfrm>
              <a:off x="6407767" y="3324247"/>
              <a:ext cx="647700" cy="79114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5" name="Group 94"/>
            <p:cNvGrpSpPr/>
            <p:nvPr/>
          </p:nvGrpSpPr>
          <p:grpSpPr>
            <a:xfrm>
              <a:off x="7086600" y="4114800"/>
              <a:ext cx="152400" cy="228600"/>
              <a:chOff x="6934200" y="1600200"/>
              <a:chExt cx="152400" cy="228600"/>
            </a:xfrm>
          </p:grpSpPr>
          <p:cxnSp>
            <p:nvCxnSpPr>
              <p:cNvPr id="88" name="Straight Connector 87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Straight Connector 88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6" name="Group 95"/>
            <p:cNvGrpSpPr/>
            <p:nvPr/>
          </p:nvGrpSpPr>
          <p:grpSpPr>
            <a:xfrm>
              <a:off x="6172200" y="2971800"/>
              <a:ext cx="152400" cy="228600"/>
              <a:chOff x="6934200" y="1600200"/>
              <a:chExt cx="152400" cy="228600"/>
            </a:xfrm>
          </p:grpSpPr>
          <p:cxnSp>
            <p:nvCxnSpPr>
              <p:cNvPr id="97" name="Straight Connector 96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9" name="Straight Connector 98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0" name="Group 99"/>
            <p:cNvGrpSpPr/>
            <p:nvPr/>
          </p:nvGrpSpPr>
          <p:grpSpPr>
            <a:xfrm>
              <a:off x="8153400" y="2971800"/>
              <a:ext cx="152400" cy="228600"/>
              <a:chOff x="6934200" y="1600200"/>
              <a:chExt cx="152400" cy="228600"/>
            </a:xfrm>
          </p:grpSpPr>
          <p:cxnSp>
            <p:nvCxnSpPr>
              <p:cNvPr id="102" name="Straight Connector 101"/>
              <p:cNvCxnSpPr/>
              <p:nvPr/>
            </p:nvCxnSpPr>
            <p:spPr>
              <a:xfrm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 flipH="1">
                <a:off x="6934200" y="1600200"/>
                <a:ext cx="152400" cy="228600"/>
              </a:xfrm>
              <a:prstGeom prst="line">
                <a:avLst/>
              </a:prstGeom>
              <a:ln w="25400"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87" name="Group 8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noProof="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March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0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1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9" name="Group 108"/>
          <p:cNvGrpSpPr/>
          <p:nvPr/>
        </p:nvGrpSpPr>
        <p:grpSpPr>
          <a:xfrm>
            <a:off x="3505200" y="5181600"/>
            <a:ext cx="152400" cy="228600"/>
            <a:chOff x="7086600" y="4114800"/>
            <a:chExt cx="152400" cy="228600"/>
          </a:xfrm>
        </p:grpSpPr>
        <p:cxnSp>
          <p:nvCxnSpPr>
            <p:cNvPr id="114" name="Straight Connector 113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14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6" name="Group 115"/>
          <p:cNvGrpSpPr/>
          <p:nvPr/>
        </p:nvGrpSpPr>
        <p:grpSpPr>
          <a:xfrm>
            <a:off x="5638800" y="1905000"/>
            <a:ext cx="152400" cy="228600"/>
            <a:chOff x="7086600" y="4114800"/>
            <a:chExt cx="152400" cy="228600"/>
          </a:xfrm>
        </p:grpSpPr>
        <p:cxnSp>
          <p:nvCxnSpPr>
            <p:cNvPr id="117" name="Straight Connector 116"/>
            <p:cNvCxnSpPr/>
            <p:nvPr/>
          </p:nvCxnSpPr>
          <p:spPr>
            <a:xfrm flipH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Straight Connector 117"/>
            <p:cNvCxnSpPr/>
            <p:nvPr/>
          </p:nvCxnSpPr>
          <p:spPr>
            <a:xfrm flipH="1" flipV="1">
              <a:off x="7086600" y="4114800"/>
              <a:ext cx="152400" cy="228600"/>
            </a:xfrm>
            <a:prstGeom prst="line">
              <a:avLst/>
            </a:prstGeom>
            <a:ln w="254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828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  <p:bldP spid="59" grpId="0"/>
      <p:bldP spid="60" grpId="0"/>
      <p:bldP spid="61" grpId="0"/>
      <p:bldP spid="62" grpId="0"/>
      <p:bldP spid="63" grpId="0"/>
      <p:bldP spid="64" grpId="0"/>
      <p:bldP spid="73" grpId="0"/>
      <p:bldP spid="74" grpId="0"/>
      <p:bldP spid="75" grpId="0"/>
      <p:bldP spid="76" grpId="0"/>
      <p:bldP spid="77" grpId="0"/>
      <p:bldP spid="78" grpId="0"/>
      <p:bldP spid="5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30322</TotalTime>
  <Words>1585</Words>
  <Application>Microsoft Office PowerPoint</Application>
  <PresentationFormat>On-screen Show (4:3)</PresentationFormat>
  <Paragraphs>294</Paragraphs>
  <Slides>18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Comic Sans MS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Leader Election</vt:lpstr>
      <vt:lpstr>Asynchronous Leader Election</vt:lpstr>
      <vt:lpstr>Sample Asynchronous Ring Network</vt:lpstr>
      <vt:lpstr>Asynchronous Execution in a Ring</vt:lpstr>
      <vt:lpstr>Adopting Synchronous Algorithm</vt:lpstr>
      <vt:lpstr>Improved Algorithm</vt:lpstr>
      <vt:lpstr>Example Execution</vt:lpstr>
      <vt:lpstr>Example Execution</vt:lpstr>
      <vt:lpstr>Example Execution</vt:lpstr>
      <vt:lpstr>Algorithm Properties</vt:lpstr>
      <vt:lpstr>Unreliable FIFO</vt:lpstr>
      <vt:lpstr>Reliable Transmission Problem</vt:lpstr>
      <vt:lpstr>Alternating Bit Protocol</vt:lpstr>
      <vt:lpstr>ABP Sender</vt:lpstr>
      <vt:lpstr>ABP Receiver</vt:lpstr>
      <vt:lpstr>ABP Sample Execution</vt:lpstr>
      <vt:lpstr>ABP Variations</vt:lpstr>
    </vt:vector>
  </TitlesOfParts>
  <Company>University of Pennsylvania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605</cp:revision>
  <cp:lastPrinted>2016-04-06T18:03:40Z</cp:lastPrinted>
  <dcterms:created xsi:type="dcterms:W3CDTF">2014-01-14T17:55:37Z</dcterms:created>
  <dcterms:modified xsi:type="dcterms:W3CDTF">2016-04-06T18:03:44Z</dcterms:modified>
</cp:coreProperties>
</file>